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18" r:id="rId2"/>
    <p:sldId id="419" r:id="rId3"/>
    <p:sldId id="412" r:id="rId4"/>
    <p:sldId id="376" r:id="rId5"/>
    <p:sldId id="420" r:id="rId6"/>
    <p:sldId id="413" r:id="rId7"/>
    <p:sldId id="425" r:id="rId8"/>
    <p:sldId id="414" r:id="rId9"/>
    <p:sldId id="426" r:id="rId10"/>
    <p:sldId id="427" r:id="rId11"/>
    <p:sldId id="428" r:id="rId12"/>
    <p:sldId id="429" r:id="rId13"/>
    <p:sldId id="415" r:id="rId14"/>
    <p:sldId id="430" r:id="rId15"/>
    <p:sldId id="431" r:id="rId16"/>
    <p:sldId id="432" r:id="rId17"/>
    <p:sldId id="433" r:id="rId18"/>
    <p:sldId id="434" r:id="rId19"/>
    <p:sldId id="435" r:id="rId20"/>
    <p:sldId id="416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21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22" r:id="rId41"/>
    <p:sldId id="457" r:id="rId42"/>
    <p:sldId id="458" r:id="rId43"/>
    <p:sldId id="454" r:id="rId44"/>
    <p:sldId id="455" r:id="rId45"/>
    <p:sldId id="423" r:id="rId46"/>
    <p:sldId id="456" r:id="rId47"/>
    <p:sldId id="459" r:id="rId48"/>
    <p:sldId id="460" r:id="rId49"/>
    <p:sldId id="461" r:id="rId50"/>
    <p:sldId id="424" r:id="rId51"/>
    <p:sldId id="462" r:id="rId52"/>
    <p:sldId id="463" r:id="rId53"/>
    <p:sldId id="464" r:id="rId54"/>
    <p:sldId id="465" r:id="rId55"/>
    <p:sldId id="466" r:id="rId56"/>
    <p:sldId id="467" r:id="rId57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FAC"/>
    <a:srgbClr val="F49F42"/>
    <a:srgbClr val="F6AD3A"/>
    <a:srgbClr val="02AF7E"/>
    <a:srgbClr val="FDEBD7"/>
    <a:srgbClr val="2F6D81"/>
    <a:srgbClr val="39869F"/>
    <a:srgbClr val="00A0C6"/>
    <a:srgbClr val="00BD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5" autoAdjust="0"/>
    <p:restoredTop sz="99156" autoAdjust="0"/>
  </p:normalViewPr>
  <p:slideViewPr>
    <p:cSldViewPr>
      <p:cViewPr varScale="1">
        <p:scale>
          <a:sx n="114" d="100"/>
          <a:sy n="114" d="100"/>
        </p:scale>
        <p:origin x="1836" y="10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6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9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49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2A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6903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02AF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50" y="-21046"/>
            <a:ext cx="86563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0" r:id="rId3"/>
    <p:sldLayoutId id="2147484226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2276872"/>
            <a:ext cx="7615014" cy="41044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이 장에서 만들 프로그램</a:t>
            </a:r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조건문이란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if</a:t>
            </a:r>
            <a:r>
              <a:rPr lang="ko-KR" altLang="en-US" sz="1800" dirty="0"/>
              <a:t>문</a:t>
            </a:r>
            <a:r>
              <a:rPr lang="en-US" altLang="ko-KR" sz="1800" dirty="0"/>
              <a:t>: </a:t>
            </a:r>
            <a:r>
              <a:rPr lang="ko-KR" altLang="en-US" sz="1800" dirty="0"/>
              <a:t>기본 </a:t>
            </a:r>
            <a:r>
              <a:rPr lang="ko-KR" altLang="en-US" sz="1800" dirty="0" err="1"/>
              <a:t>조건문</a:t>
            </a:r>
            <a:endParaRPr lang="ko-KR" altLang="en-US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코드 블록</a:t>
            </a:r>
          </a:p>
          <a:p>
            <a:pPr>
              <a:lnSpc>
                <a:spcPct val="100000"/>
              </a:lnSpc>
            </a:pPr>
            <a:r>
              <a:rPr lang="en-US" altLang="ko-KR" sz="1800" dirty="0" err="1"/>
              <a:t>if~else</a:t>
            </a:r>
            <a:r>
              <a:rPr lang="ko-KR" altLang="en-US" sz="1800" dirty="0"/>
              <a:t>문</a:t>
            </a:r>
            <a:r>
              <a:rPr lang="en-US" altLang="ko-KR" sz="1800" dirty="0"/>
              <a:t>: </a:t>
            </a:r>
            <a:r>
              <a:rPr lang="ko-KR" altLang="en-US" sz="1800" dirty="0"/>
              <a:t>양자택일</a:t>
            </a:r>
          </a:p>
          <a:p>
            <a:pPr>
              <a:lnSpc>
                <a:spcPct val="100000"/>
              </a:lnSpc>
            </a:pPr>
            <a:r>
              <a:rPr lang="en-US" altLang="ko-KR" sz="1800" dirty="0" err="1"/>
              <a:t>if~elif</a:t>
            </a:r>
            <a:r>
              <a:rPr lang="ko-KR" altLang="en-US" sz="1800" dirty="0"/>
              <a:t>문</a:t>
            </a:r>
            <a:r>
              <a:rPr lang="en-US" altLang="ko-KR" sz="1800" dirty="0"/>
              <a:t>: </a:t>
            </a:r>
            <a:r>
              <a:rPr lang="ko-KR" altLang="en-US" sz="1800" dirty="0"/>
              <a:t>다중 비교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중첩 </a:t>
            </a:r>
            <a:r>
              <a:rPr lang="ko-KR" altLang="en-US" sz="1800" dirty="0" err="1"/>
              <a:t>조건문</a:t>
            </a:r>
            <a:endParaRPr lang="ko-KR" altLang="en-US" sz="1800" dirty="0"/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터틀</a:t>
            </a:r>
            <a:r>
              <a:rPr lang="ko-KR" altLang="en-US" sz="1800" dirty="0"/>
              <a:t> 프로그래밍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실전 예제 </a:t>
            </a:r>
            <a:r>
              <a:rPr lang="en-US" altLang="ko-KR" sz="1800" dirty="0"/>
              <a:t>1 </a:t>
            </a:r>
            <a:r>
              <a:rPr lang="ko-KR" altLang="en-US" sz="1800" dirty="0"/>
              <a:t>차량 </a:t>
            </a:r>
            <a:r>
              <a:rPr lang="en-US" altLang="ko-KR" sz="1800" dirty="0"/>
              <a:t>2</a:t>
            </a:r>
            <a:r>
              <a:rPr lang="ko-KR" altLang="en-US" sz="1800" dirty="0"/>
              <a:t>부제 프로그램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실전 예제 </a:t>
            </a:r>
            <a:r>
              <a:rPr lang="en-US" altLang="ko-KR" sz="1800" dirty="0"/>
              <a:t>2 </a:t>
            </a:r>
            <a:r>
              <a:rPr lang="ko-KR" altLang="en-US" sz="1800" dirty="0"/>
              <a:t>생존율 출력 프로그램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실전 예제 </a:t>
            </a:r>
            <a:r>
              <a:rPr lang="en-US" altLang="ko-KR" sz="1800" dirty="0"/>
              <a:t>3 </a:t>
            </a:r>
            <a:r>
              <a:rPr lang="ko-KR" altLang="en-US" sz="1800" dirty="0"/>
              <a:t>전기 요금 계산기</a:t>
            </a:r>
          </a:p>
        </p:txBody>
      </p:sp>
    </p:spTree>
    <p:extLst>
      <p:ext uri="{BB962C8B-B14F-4D97-AF65-F5344CB8AC3E}">
        <p14:creationId xmlns:p14="http://schemas.microsoft.com/office/powerpoint/2010/main" val="316564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문의 실행 흐름</a:t>
            </a:r>
            <a:endParaRPr lang="en-US" altLang="ko-KR" dirty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문은</a:t>
            </a:r>
            <a:r>
              <a:rPr lang="en-US" altLang="ko-KR" dirty="0"/>
              <a:t> ‘</a:t>
            </a:r>
            <a:r>
              <a:rPr lang="ko-KR" altLang="en-US" dirty="0"/>
              <a:t>만약 </a:t>
            </a:r>
            <a:r>
              <a:rPr lang="en-US" altLang="ko-KR" dirty="0"/>
              <a:t>~ </a:t>
            </a:r>
            <a:r>
              <a:rPr lang="ko-KR" altLang="en-US" dirty="0"/>
              <a:t>라면 </a:t>
            </a:r>
            <a:r>
              <a:rPr lang="en-US" altLang="ko-KR" dirty="0"/>
              <a:t>~</a:t>
            </a:r>
            <a:r>
              <a:rPr lang="ko-KR" altLang="en-US" dirty="0"/>
              <a:t>한다</a:t>
            </a:r>
            <a:r>
              <a:rPr lang="en-US" altLang="ko-KR" dirty="0"/>
              <a:t>.’</a:t>
            </a:r>
            <a:r>
              <a:rPr lang="ko-KR" altLang="en-US" dirty="0"/>
              <a:t>로 해석함</a:t>
            </a:r>
          </a:p>
        </p:txBody>
      </p:sp>
      <p:pic>
        <p:nvPicPr>
          <p:cNvPr id="8194" name="Picture 2" descr="D:\01_출간예정\파이썬CT\04_기타\03_부속자료\04_그림&amp;표\6장\그림 6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47" y="1785868"/>
            <a:ext cx="4504706" cy="17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문의 기본 예제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1600" dirty="0"/>
              <a:t>3</a:t>
            </a:r>
            <a:r>
              <a:rPr lang="ko-KR" altLang="en-US" sz="1600" dirty="0"/>
              <a:t>행의 </a:t>
            </a:r>
            <a:r>
              <a:rPr lang="ko-KR" altLang="en-US" sz="1600" dirty="0" err="1"/>
              <a:t>조건식</a:t>
            </a:r>
            <a:r>
              <a:rPr lang="ko-KR" altLang="en-US" sz="1600" dirty="0"/>
              <a:t> 결과가 참이면 </a:t>
            </a:r>
            <a:r>
              <a:rPr lang="en-US" altLang="ko-KR" sz="1600" dirty="0"/>
              <a:t>4</a:t>
            </a:r>
            <a:r>
              <a:rPr lang="ko-KR" altLang="en-US" sz="1600" dirty="0"/>
              <a:t>행을 실행하고 거짓이면 아무것도 실행하지 않음</a:t>
            </a:r>
            <a:endParaRPr lang="en-US" altLang="ko-KR" sz="1600" dirty="0"/>
          </a:p>
          <a:p>
            <a:pPr lvl="1"/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42" y="1124744"/>
            <a:ext cx="6029916" cy="27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05341"/>
            <a:ext cx="4390969" cy="163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36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48" y="1124744"/>
            <a:ext cx="6673304" cy="29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41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04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코드 블록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블록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블록</a:t>
            </a:r>
            <a:endParaRPr lang="en-US" altLang="ko-KR" dirty="0"/>
          </a:p>
          <a:p>
            <a:pPr lvl="1"/>
            <a:r>
              <a:rPr lang="ko-KR" altLang="en-US" dirty="0"/>
              <a:t>코드의 시작과 끝을 나타내는 역할을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 블록 내 모든 행은 반드시 들여쓰기</a:t>
            </a:r>
            <a:r>
              <a:rPr lang="en-US" altLang="ko-KR" dirty="0"/>
              <a:t>(indent)</a:t>
            </a:r>
            <a:r>
              <a:rPr lang="ko-KR" altLang="en-US" dirty="0"/>
              <a:t>를 해야 함</a:t>
            </a:r>
            <a:endParaRPr lang="en-US" altLang="ko-KR" dirty="0"/>
          </a:p>
          <a:p>
            <a:pPr lvl="1"/>
            <a:r>
              <a:rPr lang="ko-KR" altLang="en-US" dirty="0"/>
              <a:t>들여쓰기를 하지 않으면 에러가 발생함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1266" name="Picture 2" descr="D:\01_출간예정\파이썬CT\04_기타\03_부속자료\04_그림&amp;표\6장\그림 6-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8" y="1700808"/>
            <a:ext cx="5080005" cy="127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89" y="4509120"/>
            <a:ext cx="6055623" cy="207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블록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블록의 들여쓰기</a:t>
            </a:r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[Tab]</a:t>
            </a:r>
            <a:r>
              <a:rPr lang="ko-KR" altLang="en-US" dirty="0"/>
              <a:t>키를 써서 </a:t>
            </a:r>
            <a:r>
              <a:rPr lang="en-US" altLang="ko-KR" dirty="0"/>
              <a:t>4</a:t>
            </a:r>
            <a:r>
              <a:rPr lang="ko-KR" altLang="en-US" dirty="0"/>
              <a:t>칸씩 공백을 둠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칸을 지킬 필요는 없으며</a:t>
            </a:r>
            <a:r>
              <a:rPr lang="en-US" altLang="ko-KR" dirty="0"/>
              <a:t>, </a:t>
            </a:r>
            <a:r>
              <a:rPr lang="ko-KR" altLang="en-US" dirty="0"/>
              <a:t>공백 개수가 달라도 정상적으로 실행됩니다 </a:t>
            </a:r>
          </a:p>
        </p:txBody>
      </p:sp>
      <p:pic>
        <p:nvPicPr>
          <p:cNvPr id="12290" name="Picture 2" descr="D:\01_출간예정\파이썬CT\04_기타\03_부속자료\04_그림&amp;표\6장\그림 6-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08" y="2276872"/>
            <a:ext cx="6441185" cy="22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3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블록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블록의 들여쓰기의 주의사항</a:t>
            </a:r>
          </a:p>
          <a:p>
            <a:pPr lvl="1"/>
            <a:r>
              <a:rPr lang="ko-KR" altLang="en-US" dirty="0"/>
              <a:t>공백 개수가 자유롭다고 해도 코드 블록 내에서의 공백은 들쭉날쭉하면 안 되며</a:t>
            </a:r>
            <a:r>
              <a:rPr lang="en-US" altLang="ko-KR" dirty="0"/>
              <a:t> </a:t>
            </a:r>
            <a:r>
              <a:rPr lang="ko-KR" altLang="en-US" dirty="0"/>
              <a:t>모든 행의 공백 개수는 동일해야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</a:p>
        </p:txBody>
      </p:sp>
      <p:pic>
        <p:nvPicPr>
          <p:cNvPr id="13314" name="Picture 2" descr="D:\01_출간예정\파이썬CT\04_기타\03_부속자료\04_그림&amp;표\6장\그림 6-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31" y="2276872"/>
            <a:ext cx="6037938" cy="28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78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블록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블록의 마지막</a:t>
            </a:r>
            <a:endParaRPr lang="en-US" altLang="ko-KR" dirty="0"/>
          </a:p>
          <a:p>
            <a:pPr lvl="1"/>
            <a:r>
              <a:rPr lang="ko-KR" altLang="en-US" dirty="0"/>
              <a:t>들여쓰기를 하지 않으면 코드 블록이 종료됐다고 간주함</a:t>
            </a:r>
            <a:endParaRPr lang="en-US" altLang="ko-KR" dirty="0"/>
          </a:p>
          <a:p>
            <a:pPr lvl="1"/>
            <a:r>
              <a:rPr lang="ko-KR" altLang="en-US" dirty="0"/>
              <a:t>들여쓰기 예제</a:t>
            </a:r>
            <a:r>
              <a:rPr lang="en-US" altLang="ko-KR" dirty="0"/>
              <a:t>-1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들여쓰기 예제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59831" y="1700808"/>
            <a:ext cx="5684831" cy="2952328"/>
            <a:chOff x="1807908" y="1927635"/>
            <a:chExt cx="6676853" cy="3467519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908" y="1927635"/>
              <a:ext cx="6645027" cy="1656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3581405"/>
              <a:ext cx="6649065" cy="1813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63" y="4941168"/>
            <a:ext cx="5495095" cy="138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07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블록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줄 코드 블록</a:t>
            </a:r>
            <a:endParaRPr lang="en-US" altLang="ko-KR" dirty="0"/>
          </a:p>
          <a:p>
            <a:pPr lvl="1"/>
            <a:r>
              <a:rPr lang="ko-KR" altLang="en-US" dirty="0"/>
              <a:t>코드 블록이 한 줄인 경우 콜론 뒤에 하나 줄 코드 블록을 붙여 코드를 간략하게 할 수 있음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67" y="2125821"/>
            <a:ext cx="6677343" cy="72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6636947" cy="456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566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02" y="620688"/>
            <a:ext cx="5338386" cy="62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1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 프로그램에서 조건문의 필요성을 알아봅니다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if </a:t>
            </a:r>
            <a:r>
              <a:rPr lang="ko-KR" altLang="en-US" dirty="0"/>
              <a:t>조건문의 기본 사용법을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 블록을 나타내는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양자택일을 할 때 사용하는 </a:t>
            </a:r>
            <a:r>
              <a:rPr lang="en-US" altLang="ko-KR" dirty="0" err="1"/>
              <a:t>if~else</a:t>
            </a:r>
            <a:r>
              <a:rPr lang="en-US" altLang="ko-KR" dirty="0"/>
              <a:t> </a:t>
            </a:r>
            <a:r>
              <a:rPr lang="ko-KR" altLang="en-US" dirty="0" err="1"/>
              <a:t>조건문을</a:t>
            </a:r>
            <a:r>
              <a:rPr lang="ko-KR" altLang="en-US" dirty="0"/>
              <a:t>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 비교를 할 때 사용하는 </a:t>
            </a:r>
            <a:r>
              <a:rPr lang="en-US" altLang="ko-KR" dirty="0" err="1"/>
              <a:t>if~elif</a:t>
            </a:r>
            <a:r>
              <a:rPr lang="en-US" altLang="ko-KR" dirty="0"/>
              <a:t> </a:t>
            </a:r>
            <a:r>
              <a:rPr lang="ko-KR" altLang="en-US" dirty="0" err="1"/>
              <a:t>조건문을</a:t>
            </a:r>
            <a:r>
              <a:rPr lang="ko-KR" altLang="en-US" dirty="0"/>
              <a:t> 학습합니다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조건문</a:t>
            </a:r>
            <a:r>
              <a:rPr lang="ko-KR" altLang="en-US" dirty="0"/>
              <a:t> 안에 또 다른 </a:t>
            </a:r>
            <a:r>
              <a:rPr lang="ko-KR" altLang="en-US" dirty="0" err="1"/>
              <a:t>조건문이</a:t>
            </a:r>
            <a:r>
              <a:rPr lang="ko-KR" altLang="en-US" dirty="0"/>
              <a:t> 존재하는 중첩 </a:t>
            </a:r>
            <a:r>
              <a:rPr lang="ko-KR" altLang="en-US" dirty="0" err="1"/>
              <a:t>조건문에</a:t>
            </a:r>
            <a:r>
              <a:rPr lang="ko-KR" altLang="en-US" dirty="0"/>
              <a:t> 대해서 알아봅니다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679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05</a:t>
            </a:r>
          </a:p>
          <a:p>
            <a:pPr algn="ctr"/>
            <a:r>
              <a:rPr lang="en-US" altLang="ko-KR" sz="4000" b="1" dirty="0" err="1">
                <a:latin typeface="+mn-ea"/>
                <a:ea typeface="+mn-ea"/>
              </a:rPr>
              <a:t>if~else</a:t>
            </a:r>
            <a:r>
              <a:rPr lang="ko-KR" altLang="en-US" sz="4000" b="1" dirty="0">
                <a:latin typeface="+mn-ea"/>
                <a:ea typeface="+mn-ea"/>
              </a:rPr>
              <a:t>문</a:t>
            </a:r>
            <a:r>
              <a:rPr lang="en-US" altLang="ko-KR" sz="4000" b="1" dirty="0">
                <a:latin typeface="+mn-ea"/>
                <a:ea typeface="+mn-ea"/>
              </a:rPr>
              <a:t>: </a:t>
            </a:r>
            <a:r>
              <a:rPr lang="ko-KR" altLang="en-US" sz="4000" b="1" dirty="0">
                <a:latin typeface="+mn-ea"/>
                <a:ea typeface="+mn-ea"/>
              </a:rPr>
              <a:t>양자택일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시나리오 구현하기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if</a:t>
            </a:r>
            <a:r>
              <a:rPr lang="ko-KR" altLang="en-US" dirty="0"/>
              <a:t>문으로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1600" dirty="0"/>
              <a:t>이 프로그램은 시험에 떨어진 응시자에게는 매우 불친절하며 시나리오의 요구 사항에도 </a:t>
            </a:r>
            <a:r>
              <a:rPr lang="en-US" altLang="ko-KR" sz="1600" dirty="0"/>
              <a:t>100% </a:t>
            </a:r>
            <a:r>
              <a:rPr lang="ko-KR" altLang="en-US" sz="1600" dirty="0"/>
              <a:t>충족하지 못함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1" y="1268760"/>
            <a:ext cx="7269538" cy="5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90" y="2705688"/>
            <a:ext cx="5871421" cy="266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3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2"/>
            </a:pPr>
            <a:r>
              <a:rPr lang="en-US" altLang="ko-KR" dirty="0"/>
              <a:t>①</a:t>
            </a:r>
            <a:r>
              <a:rPr lang="ko-KR" altLang="en-US" dirty="0"/>
              <a:t>을 보완하여 </a:t>
            </a:r>
            <a:r>
              <a:rPr lang="en-US" altLang="ko-KR" dirty="0"/>
              <a:t>if</a:t>
            </a:r>
            <a:r>
              <a:rPr lang="ko-KR" altLang="en-US" dirty="0"/>
              <a:t>문으로 구현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lvl="1"/>
            <a:r>
              <a:rPr lang="ko-KR" altLang="en-US" sz="1600" dirty="0"/>
              <a:t>시나리오는 충족하지만 </a:t>
            </a:r>
            <a:r>
              <a:rPr lang="en-US" altLang="ko-KR" sz="1600" dirty="0" err="1"/>
              <a:t>if~else</a:t>
            </a:r>
            <a:r>
              <a:rPr lang="ko-KR" altLang="en-US" sz="1600" dirty="0"/>
              <a:t>문을 사용하면 </a:t>
            </a:r>
            <a:r>
              <a:rPr lang="en-US" altLang="ko-KR" sz="1600" dirty="0"/>
              <a:t>if</a:t>
            </a:r>
            <a:r>
              <a:rPr lang="ko-KR" altLang="en-US" sz="1600" dirty="0"/>
              <a:t>문 중복을 보완할 수 있음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08" y="1210421"/>
            <a:ext cx="5522385" cy="315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 descr="D:\01_출간예정\파이썬CT\04_기타\03_부속자료\04_그림&amp;표\6장\그림 6-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2" y="4967311"/>
            <a:ext cx="4734330" cy="184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4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양자택일을 위한 </a:t>
            </a:r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양자택일을 해야 할 때 사용함</a:t>
            </a:r>
          </a:p>
        </p:txBody>
      </p:sp>
      <p:pic>
        <p:nvPicPr>
          <p:cNvPr id="19458" name="Picture 2" descr="D:\01_출간예정\파이썬CT\04_기타\03_부속자료\04_그림&amp;표\6장\그림 6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32" y="1772816"/>
            <a:ext cx="6451937" cy="2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9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양자택일을 위한 </a:t>
            </a:r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if~else</a:t>
            </a:r>
            <a:r>
              <a:rPr lang="ko-KR" altLang="en-US" dirty="0"/>
              <a:t>문 사용 형식</a:t>
            </a:r>
            <a:endParaRPr lang="en-US" altLang="ko-KR" dirty="0"/>
          </a:p>
          <a:p>
            <a:pPr lvl="1"/>
            <a:r>
              <a:rPr lang="en-US" altLang="ko-KR" dirty="0" err="1"/>
              <a:t>if~else</a:t>
            </a:r>
            <a:r>
              <a:rPr lang="ko-KR" altLang="en-US" dirty="0"/>
              <a:t>문은</a:t>
            </a:r>
            <a:r>
              <a:rPr lang="en-US" altLang="ko-KR" dirty="0"/>
              <a:t> ‘</a:t>
            </a:r>
            <a:r>
              <a:rPr lang="ko-KR" altLang="en-US" dirty="0"/>
              <a:t>만약 </a:t>
            </a:r>
            <a:r>
              <a:rPr lang="en-US" altLang="ko-KR" dirty="0"/>
              <a:t>~ </a:t>
            </a:r>
            <a:r>
              <a:rPr lang="ko-KR" altLang="en-US" dirty="0"/>
              <a:t>라면 </a:t>
            </a:r>
            <a:r>
              <a:rPr lang="en-US" altLang="ko-KR" dirty="0"/>
              <a:t>~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~</a:t>
            </a:r>
            <a:r>
              <a:rPr lang="ko-KR" altLang="en-US" dirty="0"/>
              <a:t>한다</a:t>
            </a:r>
            <a:r>
              <a:rPr lang="en-US" altLang="ko-KR" dirty="0"/>
              <a:t>.’</a:t>
            </a:r>
            <a:r>
              <a:rPr lang="ko-KR" altLang="en-US" dirty="0"/>
              <a:t>로 해석함</a:t>
            </a:r>
          </a:p>
        </p:txBody>
      </p:sp>
      <p:pic>
        <p:nvPicPr>
          <p:cNvPr id="20482" name="Picture 2" descr="D:\01_출간예정\파이썬CT\04_기타\03_부속자료\04_그림&amp;표\6장\그림 6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93" y="1957533"/>
            <a:ext cx="6204614" cy="22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0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양자택일을 위한 </a:t>
            </a:r>
            <a:r>
              <a:rPr lang="en-US" altLang="ko-KR" dirty="0" err="1"/>
              <a:t>if~else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if~else</a:t>
            </a:r>
            <a:r>
              <a:rPr lang="ko-KR" altLang="en-US" dirty="0"/>
              <a:t>문 이용하여 </a:t>
            </a:r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6-5]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549698" y="1509029"/>
            <a:ext cx="6044605" cy="2353943"/>
            <a:chOff x="1549698" y="1509029"/>
            <a:chExt cx="6044605" cy="2353943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698" y="1509029"/>
              <a:ext cx="6044605" cy="1703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387" y="3212976"/>
              <a:ext cx="6015227" cy="64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161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프로그램에서 </a:t>
            </a:r>
            <a:r>
              <a:rPr lang="ko-KR" altLang="en-US" dirty="0" err="1"/>
              <a:t>조건문을</a:t>
            </a:r>
            <a:r>
              <a:rPr lang="ko-KR" altLang="en-US" dirty="0"/>
              <a:t> </a:t>
            </a:r>
            <a:r>
              <a:rPr lang="ko-KR" altLang="en-US" dirty="0" err="1"/>
              <a:t>코딩할</a:t>
            </a:r>
            <a:r>
              <a:rPr lang="ko-KR" altLang="en-US" dirty="0"/>
              <a:t> 때 </a:t>
            </a:r>
            <a:r>
              <a:rPr lang="ko-KR" altLang="en-US" dirty="0" err="1"/>
              <a:t>실행문이</a:t>
            </a:r>
            <a:r>
              <a:rPr lang="ko-KR" altLang="en-US" dirty="0"/>
              <a:t> 아직 정해지지 않은 경우에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</a:p>
          <a:p>
            <a:pPr lvl="1"/>
            <a:r>
              <a:rPr lang="ko-KR" altLang="en-US" dirty="0"/>
              <a:t>필요한 문장이 없는 경우 프로그램을 다음 단계로 넘기는 역할을 함</a:t>
            </a:r>
            <a:endParaRPr lang="en-US" altLang="ko-KR" dirty="0"/>
          </a:p>
          <a:p>
            <a:pPr lvl="1"/>
            <a:r>
              <a:rPr lang="en-US" altLang="ko-KR" dirty="0"/>
              <a:t>pass </a:t>
            </a:r>
            <a:r>
              <a:rPr lang="ko-KR" altLang="en-US" dirty="0"/>
              <a:t>사용 예 </a:t>
            </a:r>
            <a:r>
              <a:rPr lang="en-US" altLang="ko-KR" dirty="0"/>
              <a:t>: </a:t>
            </a:r>
            <a:r>
              <a:rPr lang="ko-KR" altLang="en-US" dirty="0"/>
              <a:t>응시자에게 시험 결과를 통보하기 위해 전화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메일 등 어떤 방식으로 전달할지 아직 정하지 못한 경우</a:t>
            </a:r>
          </a:p>
        </p:txBody>
      </p:sp>
      <p:pic>
        <p:nvPicPr>
          <p:cNvPr id="22530" name="Picture 2" descr="D:\01_출간예정\파이썬CT\04_기타\03_부속자료\04_그림&amp;표\6장\그림 6-1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18" y="3573016"/>
            <a:ext cx="3465765" cy="21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키워드를 사용하지 않아 에러가 발생하는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pass </a:t>
            </a:r>
            <a:r>
              <a:rPr lang="ko-KR" altLang="en-US" dirty="0"/>
              <a:t>키워드를 사용해 에러 발생을 막음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89" y="1262148"/>
            <a:ext cx="6055623" cy="1729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35628"/>
            <a:ext cx="6018899" cy="240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69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42" y="980728"/>
            <a:ext cx="6029916" cy="431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217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44" y="620688"/>
            <a:ext cx="5505112" cy="595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1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86862"/>
            <a:ext cx="4968552" cy="24842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01</a:t>
            </a:r>
          </a:p>
          <a:p>
            <a:pPr algn="ctr" eaLnBrk="1" latinLnBrk="1" hangingPunct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defRPr/>
            </a:pP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이 장에서 만들 </a:t>
            </a:r>
            <a:br>
              <a:rPr lang="en-US" altLang="ko-KR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</a:b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프로그램</a:t>
            </a:r>
            <a:endParaRPr lang="en-US" altLang="en-US" sz="40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07" y="1124744"/>
            <a:ext cx="5555187" cy="217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65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06</a:t>
            </a:r>
          </a:p>
          <a:p>
            <a:pPr algn="ctr"/>
            <a:r>
              <a:rPr lang="en-US" altLang="ko-KR" sz="4000" b="1" dirty="0" err="1">
                <a:latin typeface="+mn-ea"/>
                <a:ea typeface="+mn-ea"/>
              </a:rPr>
              <a:t>if~elif</a:t>
            </a:r>
            <a:r>
              <a:rPr lang="ko-KR" altLang="en-US" sz="4000" b="1" dirty="0">
                <a:latin typeface="+mn-ea"/>
                <a:ea typeface="+mn-ea"/>
              </a:rPr>
              <a:t>문</a:t>
            </a:r>
            <a:r>
              <a:rPr lang="en-US" altLang="ko-KR" sz="4000" b="1" dirty="0">
                <a:latin typeface="+mn-ea"/>
                <a:ea typeface="+mn-ea"/>
              </a:rPr>
              <a:t>: </a:t>
            </a:r>
            <a:r>
              <a:rPr lang="ko-KR" altLang="en-US" sz="4000" b="1" dirty="0">
                <a:latin typeface="+mn-ea"/>
                <a:ea typeface="+mn-ea"/>
              </a:rPr>
              <a:t>다중 비교</a:t>
            </a:r>
          </a:p>
        </p:txBody>
      </p:sp>
    </p:spTree>
    <p:extLst>
      <p:ext uri="{BB962C8B-B14F-4D97-AF65-F5344CB8AC3E}">
        <p14:creationId xmlns:p14="http://schemas.microsoft.com/office/powerpoint/2010/main" val="1166386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if~elif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if~elif</a:t>
            </a:r>
            <a:r>
              <a:rPr lang="ko-KR" altLang="en-US" dirty="0"/>
              <a:t>문 </a:t>
            </a:r>
            <a:endParaRPr lang="en-US" altLang="ko-KR" dirty="0"/>
          </a:p>
          <a:p>
            <a:pPr lvl="1"/>
            <a:r>
              <a:rPr lang="ko-KR" altLang="en-US" dirty="0"/>
              <a:t>다중 비교를 할 때 사용하는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en-US" altLang="ko-KR" dirty="0" err="1"/>
              <a:t>elif</a:t>
            </a:r>
            <a:r>
              <a:rPr lang="ko-KR" altLang="en-US" dirty="0"/>
              <a:t>는 </a:t>
            </a:r>
            <a:r>
              <a:rPr lang="en-US" altLang="ko-KR" dirty="0"/>
              <a:t>else if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ko-KR" altLang="en-US" dirty="0"/>
              <a:t> ‘그렇지 않고 </a:t>
            </a:r>
            <a:r>
              <a:rPr lang="en-US" altLang="ko-KR" dirty="0"/>
              <a:t>~ </a:t>
            </a:r>
            <a:r>
              <a:rPr lang="ko-KR" altLang="en-US" dirty="0"/>
              <a:t>라면’을 뜻함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7650" name="Picture 2" descr="D:\01_출간예정\파이썬CT\04_기타\03_부속자료\04_그림&amp;표\6장\그림 6-1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2276872"/>
            <a:ext cx="5925612" cy="449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825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if~elif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 사항에 맞는 프로그램 만들기 </a:t>
            </a:r>
            <a:endParaRPr lang="en-US" altLang="ko-KR" dirty="0"/>
          </a:p>
          <a:p>
            <a:pPr lvl="2"/>
            <a:r>
              <a:rPr lang="ko-KR" altLang="en-US" dirty="0"/>
              <a:t>점수가 </a:t>
            </a:r>
            <a:r>
              <a:rPr lang="en-US" altLang="ko-KR" dirty="0"/>
              <a:t>90</a:t>
            </a:r>
            <a:r>
              <a:rPr lang="ko-KR" altLang="en-US" dirty="0"/>
              <a:t>점 이상이면 ‘</a:t>
            </a:r>
            <a:r>
              <a:rPr lang="en-US" altLang="ko-KR" dirty="0"/>
              <a:t>A’ </a:t>
            </a:r>
            <a:r>
              <a:rPr lang="ko-KR" altLang="en-US" dirty="0"/>
              <a:t>출력</a:t>
            </a:r>
          </a:p>
          <a:p>
            <a:pPr lvl="2"/>
            <a:r>
              <a:rPr lang="ko-KR" altLang="en-US" dirty="0"/>
              <a:t>점수가 </a:t>
            </a:r>
            <a:r>
              <a:rPr lang="en-US" altLang="ko-KR" dirty="0"/>
              <a:t>80</a:t>
            </a:r>
            <a:r>
              <a:rPr lang="ko-KR" altLang="en-US" dirty="0"/>
              <a:t>점 이상 </a:t>
            </a:r>
            <a:r>
              <a:rPr lang="en-US" altLang="ko-KR" dirty="0"/>
              <a:t>~ 90</a:t>
            </a:r>
            <a:r>
              <a:rPr lang="ko-KR" altLang="en-US" dirty="0"/>
              <a:t>점 미만이면 ‘</a:t>
            </a:r>
            <a:r>
              <a:rPr lang="en-US" altLang="ko-KR" dirty="0"/>
              <a:t>B’ </a:t>
            </a:r>
            <a:r>
              <a:rPr lang="ko-KR" altLang="en-US" dirty="0"/>
              <a:t>출력</a:t>
            </a:r>
          </a:p>
          <a:p>
            <a:pPr lvl="2"/>
            <a:r>
              <a:rPr lang="ko-KR" altLang="en-US" dirty="0"/>
              <a:t>점수가 </a:t>
            </a:r>
            <a:r>
              <a:rPr lang="en-US" altLang="ko-KR" dirty="0"/>
              <a:t>70</a:t>
            </a:r>
            <a:r>
              <a:rPr lang="ko-KR" altLang="en-US" dirty="0"/>
              <a:t>점 이상 </a:t>
            </a:r>
            <a:r>
              <a:rPr lang="en-US" altLang="ko-KR" dirty="0"/>
              <a:t>~ 80</a:t>
            </a:r>
            <a:r>
              <a:rPr lang="ko-KR" altLang="en-US" dirty="0"/>
              <a:t>점 미만이면 ‘</a:t>
            </a:r>
            <a:r>
              <a:rPr lang="en-US" altLang="ko-KR" dirty="0"/>
              <a:t>C’ </a:t>
            </a:r>
            <a:r>
              <a:rPr lang="ko-KR" altLang="en-US" dirty="0"/>
              <a:t>출력</a:t>
            </a:r>
          </a:p>
          <a:p>
            <a:pPr lvl="2"/>
            <a:r>
              <a:rPr lang="ko-KR" altLang="en-US" dirty="0"/>
              <a:t>점수가 </a:t>
            </a:r>
            <a:r>
              <a:rPr lang="en-US" altLang="ko-KR" dirty="0"/>
              <a:t>60</a:t>
            </a:r>
            <a:r>
              <a:rPr lang="ko-KR" altLang="en-US" dirty="0"/>
              <a:t>점 이상 </a:t>
            </a:r>
            <a:r>
              <a:rPr lang="en-US" altLang="ko-KR" dirty="0"/>
              <a:t>~ 70</a:t>
            </a:r>
            <a:r>
              <a:rPr lang="ko-KR" altLang="en-US" dirty="0"/>
              <a:t>점 미만이면 ‘</a:t>
            </a:r>
            <a:r>
              <a:rPr lang="en-US" altLang="ko-KR" dirty="0"/>
              <a:t>D’ </a:t>
            </a:r>
            <a:r>
              <a:rPr lang="ko-KR" altLang="en-US" dirty="0"/>
              <a:t>출력</a:t>
            </a:r>
          </a:p>
          <a:p>
            <a:pPr lvl="2"/>
            <a:r>
              <a:rPr lang="ko-KR" altLang="en-US" dirty="0"/>
              <a:t>점수가 </a:t>
            </a:r>
            <a:r>
              <a:rPr lang="en-US" altLang="ko-KR" dirty="0"/>
              <a:t>60</a:t>
            </a:r>
            <a:r>
              <a:rPr lang="ko-KR" altLang="en-US" dirty="0"/>
              <a:t>점 미만이면 ‘</a:t>
            </a:r>
            <a:r>
              <a:rPr lang="en-US" altLang="ko-KR" dirty="0"/>
              <a:t>F’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98" y="2780928"/>
            <a:ext cx="6044605" cy="376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5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if~elif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 사항에 맞는 프로그램 만들기 </a:t>
            </a:r>
            <a:endParaRPr lang="en-US" altLang="ko-KR" dirty="0"/>
          </a:p>
          <a:p>
            <a:pPr lvl="1"/>
            <a:r>
              <a:rPr lang="en-US" altLang="ko-KR" dirty="0" err="1"/>
              <a:t>if~elif</a:t>
            </a:r>
            <a:r>
              <a:rPr lang="ko-KR" altLang="en-US" dirty="0"/>
              <a:t>문을 이용해서 다중 비교를 하더라도 실제로 실행되는 </a:t>
            </a:r>
            <a:r>
              <a:rPr lang="ko-KR" altLang="en-US" dirty="0" err="1"/>
              <a:t>실행문은</a:t>
            </a:r>
            <a:r>
              <a:rPr lang="ko-KR" altLang="en-US" dirty="0"/>
              <a:t> 하나뿐이거나 아예 없을 수 있음</a:t>
            </a:r>
            <a:endParaRPr lang="en-US" altLang="ko-KR" dirty="0"/>
          </a:p>
          <a:p>
            <a:pPr lvl="1"/>
            <a:r>
              <a:rPr lang="ko-KR" altLang="en-US" dirty="0"/>
              <a:t>따라서 적절한 </a:t>
            </a:r>
            <a:r>
              <a:rPr lang="ko-KR" altLang="en-US" dirty="0" err="1"/>
              <a:t>조건식의</a:t>
            </a:r>
            <a:r>
              <a:rPr lang="ko-KR" altLang="en-US" dirty="0"/>
              <a:t> 순서 설계가 필요함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</p:txBody>
      </p:sp>
      <p:pic>
        <p:nvPicPr>
          <p:cNvPr id="29698" name="Picture 2" descr="D:\01_출간예정\파이썬CT\04_기타\03_부속자료\04_그림&amp;표\6장\그림 6-1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581" y="2737136"/>
            <a:ext cx="3692839" cy="350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648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if~elif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 사항에 맞는 프로그램 만들기 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6-9]</a:t>
            </a:r>
            <a:r>
              <a:rPr lang="ko-KR" altLang="en-US" dirty="0"/>
              <a:t>를 수정하여 </a:t>
            </a:r>
            <a:r>
              <a:rPr lang="ko-KR" altLang="en-US" dirty="0" err="1"/>
              <a:t>조건식의</a:t>
            </a:r>
            <a:r>
              <a:rPr lang="ko-KR" altLang="en-US" dirty="0"/>
              <a:t> 순서가 잘못된 예제</a:t>
            </a:r>
            <a:endParaRPr lang="en-US" altLang="ko-KR" dirty="0"/>
          </a:p>
          <a:p>
            <a:pPr lvl="2"/>
            <a:r>
              <a:rPr lang="en-US" altLang="ko-KR" dirty="0"/>
              <a:t>score</a:t>
            </a:r>
            <a:r>
              <a:rPr lang="ko-KR" altLang="en-US" dirty="0"/>
              <a:t>가 점수에 상관없이 모두 ‘</a:t>
            </a:r>
            <a:r>
              <a:rPr lang="en-US" altLang="ko-KR" dirty="0"/>
              <a:t>D’</a:t>
            </a:r>
            <a:r>
              <a:rPr lang="ko-KR" altLang="en-US" dirty="0"/>
              <a:t>를 출력함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6033588" cy="377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726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if~elif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요구 사항에 맞는 프로그램 만들기 </a:t>
            </a:r>
            <a:endParaRPr lang="en-US" altLang="ko-KR" dirty="0"/>
          </a:p>
          <a:p>
            <a:pPr lvl="1"/>
            <a:r>
              <a:rPr lang="ko-KR" altLang="en-US" b="1" dirty="0"/>
              <a:t>복합 연산</a:t>
            </a:r>
            <a:r>
              <a:rPr lang="ko-KR" altLang="en-US" dirty="0"/>
              <a:t>을 사용한 </a:t>
            </a:r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6-10]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2"/>
            <a:r>
              <a:rPr lang="ko-KR" altLang="en-US" dirty="0" err="1"/>
              <a:t>조건식에</a:t>
            </a:r>
            <a:r>
              <a:rPr lang="ko-KR" altLang="en-US" dirty="0"/>
              <a:t> 비교 연산과 논리 연산을 같이 사용하여 범위를 한정 짓는 방법</a:t>
            </a:r>
            <a:endParaRPr lang="en-US" altLang="ko-KR" dirty="0"/>
          </a:p>
          <a:p>
            <a:pPr lvl="2"/>
            <a:r>
              <a:rPr lang="ko-KR" altLang="en-US" dirty="0" err="1"/>
              <a:t>조건식의</a:t>
            </a:r>
            <a:r>
              <a:rPr lang="ko-KR" altLang="en-US" dirty="0"/>
              <a:t> 순서와 상관없이 원하는 프로그램을 구현할 수 있고 조건식이 명시적으로 기술되어 코드를 이해하는 데 도움을 줌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코드가 조금 늘어날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4928" y="2834154"/>
            <a:ext cx="6207432" cy="3835206"/>
            <a:chOff x="1835696" y="2985854"/>
            <a:chExt cx="6661185" cy="411555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4714046"/>
              <a:ext cx="6645027" cy="2387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985854"/>
              <a:ext cx="6661185" cy="1785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547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058296" y="674269"/>
            <a:ext cx="5027409" cy="5854435"/>
            <a:chOff x="2157481" y="674269"/>
            <a:chExt cx="5027409" cy="5854435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998" y="674269"/>
              <a:ext cx="5025892" cy="4770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481" y="5445224"/>
              <a:ext cx="4995541" cy="1083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952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75" y="980728"/>
            <a:ext cx="5508450" cy="476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48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836712"/>
            <a:ext cx="5481742" cy="53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68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차량 </a:t>
            </a:r>
            <a:r>
              <a:rPr lang="en-US" altLang="ko-KR" dirty="0"/>
              <a:t>2</a:t>
            </a:r>
            <a:r>
              <a:rPr lang="ko-KR" altLang="en-US" dirty="0"/>
              <a:t>부제 프로그램</a:t>
            </a:r>
          </a:p>
          <a:p>
            <a:pPr lvl="1"/>
            <a:r>
              <a:rPr lang="ko-KR" altLang="en-US" dirty="0"/>
              <a:t>차량 번호를 입력하면 오늘 날짜와 비교한 후 입차 가능 여부를 출력하는 프로그램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42" y="2132856"/>
            <a:ext cx="6029916" cy="231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06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07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중첩 </a:t>
            </a:r>
            <a:r>
              <a:rPr lang="ko-KR" altLang="en-US" sz="4000" b="1" dirty="0" err="1">
                <a:latin typeface="+mn-ea"/>
                <a:ea typeface="+mn-ea"/>
              </a:rPr>
              <a:t>조건문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609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조건문이란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 err="1"/>
              <a:t>조건문</a:t>
            </a:r>
            <a:r>
              <a:rPr lang="ko-KR" altLang="en-US" dirty="0"/>
              <a:t> 내에 또 다른 </a:t>
            </a:r>
            <a:r>
              <a:rPr lang="ko-KR" altLang="en-US" dirty="0" err="1"/>
              <a:t>조건문을</a:t>
            </a:r>
            <a:r>
              <a:rPr lang="ko-KR" altLang="en-US" dirty="0"/>
              <a:t> 사용한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바깥에 있는 </a:t>
            </a:r>
            <a:r>
              <a:rPr lang="en-US" altLang="ko-KR" dirty="0"/>
              <a:t>‘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1’</a:t>
            </a:r>
            <a:r>
              <a:rPr lang="ko-KR" altLang="en-US" dirty="0"/>
              <a:t>의 결과가 </a:t>
            </a:r>
            <a:r>
              <a:rPr lang="en-US" altLang="ko-KR" dirty="0"/>
              <a:t>True</a:t>
            </a:r>
            <a:r>
              <a:rPr lang="ko-KR" altLang="en-US" dirty="0"/>
              <a:t>인 경우 </a:t>
            </a:r>
            <a:r>
              <a:rPr lang="en-US" altLang="ko-KR" dirty="0"/>
              <a:t>‘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2’</a:t>
            </a:r>
            <a:r>
              <a:rPr lang="ko-KR" altLang="en-US" dirty="0"/>
              <a:t>를 실행함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만약 </a:t>
            </a:r>
            <a:r>
              <a:rPr lang="en-US" altLang="ko-KR" dirty="0"/>
              <a:t>‘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1’</a:t>
            </a:r>
            <a:r>
              <a:rPr lang="ko-KR" altLang="en-US" dirty="0"/>
              <a:t>의 결과가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‘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2’</a:t>
            </a:r>
            <a:r>
              <a:rPr lang="ko-KR" altLang="en-US" dirty="0"/>
              <a:t>는 실행하지 않고 </a:t>
            </a:r>
            <a:r>
              <a:rPr lang="en-US" altLang="ko-KR" dirty="0"/>
              <a:t>else</a:t>
            </a:r>
            <a:r>
              <a:rPr lang="ko-KR" altLang="en-US" dirty="0"/>
              <a:t>문을 실행함</a:t>
            </a:r>
          </a:p>
        </p:txBody>
      </p:sp>
      <p:pic>
        <p:nvPicPr>
          <p:cNvPr id="38914" name="Picture 2" descr="D:\01_출간예정\파이썬CT\04_기타\03_부속자료\04_그림&amp;표\6장\그림 6-1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07" y="3208745"/>
            <a:ext cx="5613186" cy="18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806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짝수</a:t>
            </a:r>
            <a:r>
              <a:rPr lang="en-US" altLang="ko-KR" dirty="0"/>
              <a:t>/</a:t>
            </a:r>
            <a:r>
              <a:rPr lang="ko-KR" altLang="en-US" dirty="0"/>
              <a:t>홀수를 판단하는 중첩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97323" y="1412776"/>
            <a:ext cx="5949354" cy="5112568"/>
            <a:chOff x="2051720" y="1412776"/>
            <a:chExt cx="5485080" cy="4713595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412776"/>
              <a:ext cx="5485080" cy="3034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9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4437112"/>
              <a:ext cx="5481742" cy="1689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8904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065124" y="620688"/>
            <a:ext cx="5013752" cy="5970377"/>
            <a:chOff x="2362140" y="620688"/>
            <a:chExt cx="5013752" cy="5970377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140" y="620688"/>
              <a:ext cx="5013752" cy="4685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505" y="5301208"/>
              <a:ext cx="4995541" cy="1289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3649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52" y="737677"/>
            <a:ext cx="4974296" cy="578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091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08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터틀</a:t>
            </a:r>
            <a:r>
              <a:rPr lang="ko-KR" altLang="en-US" sz="4000" b="1" dirty="0">
                <a:latin typeface="+mn-ea"/>
                <a:ea typeface="+mn-ea"/>
              </a:rPr>
              <a:t>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50609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D:\01_출간예정\파이썬CT\04_기타\03_부속자료\04_그림&amp;표\6장\그림 6-1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861048"/>
            <a:ext cx="2585662" cy="27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그리기를 중단했다가 다시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up(), down(), </a:t>
            </a:r>
            <a:r>
              <a:rPr lang="en-US" altLang="ko-KR" dirty="0" err="1"/>
              <a:t>goto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sz="1600" dirty="0"/>
              <a:t>현재 위치에서 그리기를 잠시 중단하고 다른 좌표로 이동하여 그릴 때 사용함</a:t>
            </a:r>
            <a:r>
              <a:rPr lang="en-US" altLang="ko-KR" sz="1600" dirty="0"/>
              <a:t> </a:t>
            </a:r>
          </a:p>
          <a:p>
            <a:pPr lvl="1"/>
            <a:r>
              <a:rPr lang="en-US" altLang="ko-KR" sz="1600" b="1" dirty="0"/>
              <a:t>up()</a:t>
            </a:r>
            <a:r>
              <a:rPr lang="ko-KR" altLang="en-US" sz="1600" b="1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도화지에서 붓을 뗀다는 의미로 잠시 그리기를 중단하는 함수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down()</a:t>
            </a:r>
            <a:r>
              <a:rPr lang="ko-KR" altLang="en-US" sz="1600" b="1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반대로 도화지에 붓을 놓고 다시 그림을 그리는 함수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b="1" dirty="0" err="1"/>
              <a:t>goto</a:t>
            </a:r>
            <a:r>
              <a:rPr lang="en-US" altLang="ko-KR" sz="1600" b="1" dirty="0"/>
              <a:t>(x, y)</a:t>
            </a:r>
            <a:r>
              <a:rPr lang="ko-KR" altLang="en-US" sz="1600" b="1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거북이를 설정한 </a:t>
            </a:r>
            <a:r>
              <a:rPr lang="en-US" altLang="ko-KR" sz="1600" dirty="0"/>
              <a:t>x</a:t>
            </a:r>
            <a:r>
              <a:rPr lang="ko-KR" altLang="en-US" sz="1600" dirty="0"/>
              <a:t>좌표</a:t>
            </a:r>
            <a:r>
              <a:rPr lang="en-US" altLang="ko-KR" sz="1600" dirty="0"/>
              <a:t>, y</a:t>
            </a:r>
            <a:r>
              <a:rPr lang="ko-KR" altLang="en-US" sz="1600" dirty="0"/>
              <a:t>좌표로 이동하는 함수</a:t>
            </a:r>
          </a:p>
        </p:txBody>
      </p:sp>
      <p:pic>
        <p:nvPicPr>
          <p:cNvPr id="37890" name="Picture 2" descr="D:\01_출간예정\파이썬CT\04_기타\03_부속자료\04_그림&amp;표\6장\그림 6-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47" y="2564904"/>
            <a:ext cx="4091706" cy="132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470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그리기를 중단했다가 다시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올림픽 오륜기 그리기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794239"/>
            <a:ext cx="5485080" cy="605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3" y="4885938"/>
            <a:ext cx="2831342" cy="192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551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채색하기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fillcolor</a:t>
            </a:r>
            <a:r>
              <a:rPr lang="en-US" altLang="ko-KR" dirty="0"/>
              <a:t>(), </a:t>
            </a:r>
            <a:r>
              <a:rPr lang="en-US" altLang="ko-KR" dirty="0" err="1"/>
              <a:t>begin_fill</a:t>
            </a:r>
            <a:r>
              <a:rPr lang="en-US" altLang="ko-KR" dirty="0"/>
              <a:t>(), </a:t>
            </a:r>
            <a:r>
              <a:rPr lang="en-US" altLang="ko-KR" dirty="0" err="1"/>
              <a:t>end_fill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sz="1600" dirty="0"/>
              <a:t>도형에 색을 칠하기 위해서 사용함</a:t>
            </a:r>
            <a:endParaRPr lang="en-US" altLang="ko-KR" sz="1600" dirty="0"/>
          </a:p>
          <a:p>
            <a:pPr lvl="1"/>
            <a:r>
              <a:rPr lang="en-US" altLang="ko-KR" sz="1600" b="1" dirty="0" err="1"/>
              <a:t>fillcolor</a:t>
            </a:r>
            <a:r>
              <a:rPr lang="en-US" altLang="ko-KR" sz="1600" b="1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색상을 설정하는 함수 </a:t>
            </a:r>
            <a:endParaRPr lang="en-US" altLang="ko-KR" sz="1600" dirty="0"/>
          </a:p>
          <a:p>
            <a:pPr lvl="1"/>
            <a:r>
              <a:rPr lang="en-US" altLang="ko-KR" sz="1600" b="1" dirty="0" err="1"/>
              <a:t>begin_fill</a:t>
            </a:r>
            <a:r>
              <a:rPr lang="en-US" altLang="ko-KR" sz="1600" b="1" dirty="0"/>
              <a:t>()</a:t>
            </a:r>
            <a:r>
              <a:rPr lang="en-US" altLang="ko-KR" sz="1600" dirty="0"/>
              <a:t> : </a:t>
            </a:r>
            <a:r>
              <a:rPr lang="ko-KR" altLang="en-US" sz="1600" dirty="0"/>
              <a:t>채색을 시작하는 함수 </a:t>
            </a:r>
            <a:endParaRPr lang="en-US" altLang="ko-KR" sz="1600" dirty="0"/>
          </a:p>
          <a:p>
            <a:pPr lvl="1"/>
            <a:r>
              <a:rPr lang="en-US" altLang="ko-KR" sz="1600" b="1" dirty="0" err="1"/>
              <a:t>end_fill</a:t>
            </a:r>
            <a:r>
              <a:rPr lang="en-US" altLang="ko-KR" sz="1600" b="1" dirty="0"/>
              <a:t>()</a:t>
            </a:r>
            <a:r>
              <a:rPr lang="en-US" altLang="ko-KR" sz="1600" dirty="0"/>
              <a:t> : </a:t>
            </a:r>
            <a:r>
              <a:rPr lang="ko-KR" altLang="en-US" sz="1600" dirty="0"/>
              <a:t>채색을 종료하는 함수</a:t>
            </a:r>
            <a:r>
              <a:rPr lang="en-US" altLang="ko-KR" sz="1600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6-13]</a:t>
            </a:r>
            <a:r>
              <a:rPr lang="ko-KR" altLang="en-US" dirty="0"/>
              <a:t>에서 그린 오륜기에 색상을 채우기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33"/>
          <a:stretch/>
        </p:blipFill>
        <p:spPr bwMode="auto">
          <a:xfrm>
            <a:off x="1564387" y="3623393"/>
            <a:ext cx="6015227" cy="304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343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채색하기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" y="1403778"/>
            <a:ext cx="5698204" cy="41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46" y="3861048"/>
            <a:ext cx="2809310" cy="192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788024" y="1417299"/>
            <a:ext cx="4350878" cy="2155717"/>
            <a:chOff x="3318383" y="3495378"/>
            <a:chExt cx="4350878" cy="2155717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49"/>
            <a:stretch/>
          </p:blipFill>
          <p:spPr bwMode="auto">
            <a:xfrm>
              <a:off x="3318383" y="3495378"/>
              <a:ext cx="4049571" cy="215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91"/>
            <a:stretch/>
          </p:blipFill>
          <p:spPr bwMode="auto">
            <a:xfrm>
              <a:off x="7367954" y="3495378"/>
              <a:ext cx="301307" cy="215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584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생존율 출력 프로그램</a:t>
            </a:r>
          </a:p>
          <a:p>
            <a:pPr lvl="1"/>
            <a:r>
              <a:rPr lang="ko-KR" altLang="en-US" sz="1600" dirty="0"/>
              <a:t>심장 정지 환자에게 최초로 자동 심장 </a:t>
            </a:r>
            <a:r>
              <a:rPr lang="ko-KR" altLang="en-US" sz="1600" dirty="0" err="1"/>
              <a:t>충격기를</a:t>
            </a:r>
            <a:r>
              <a:rPr lang="ko-KR" altLang="en-US" sz="1600" dirty="0"/>
              <a:t> 사용한 시간에 따른 생존율을 출력하는 프로그램</a:t>
            </a:r>
            <a:endParaRPr lang="en-US" altLang="ko-KR" sz="1600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endParaRPr lang="en-US" altLang="ko-KR" sz="1800" dirty="0"/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전기 요금 계산기</a:t>
            </a:r>
          </a:p>
          <a:p>
            <a:pPr lvl="1"/>
            <a:r>
              <a:rPr lang="ko-KR" altLang="en-US" dirty="0"/>
              <a:t>누진제가 적용된 전기 단가표를 기준으로 전기 요금을 출력하는 프로그램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20" y="1988840"/>
            <a:ext cx="6029916" cy="146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17" y="4623580"/>
            <a:ext cx="6018899" cy="13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427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4000" b="1" dirty="0">
                <a:latin typeface="+mn-ea"/>
                <a:ea typeface="+mn-ea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350609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1- </a:t>
            </a:r>
            <a:r>
              <a:rPr lang="ko-KR" altLang="en-US" dirty="0"/>
              <a:t>차량 </a:t>
            </a:r>
            <a:r>
              <a:rPr lang="en-US" altLang="ko-KR" dirty="0"/>
              <a:t>2</a:t>
            </a:r>
            <a:r>
              <a:rPr lang="ko-KR" altLang="en-US" dirty="0"/>
              <a:t>부제 프로그램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91" y="980728"/>
            <a:ext cx="5575219" cy="352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174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1- </a:t>
            </a:r>
            <a:r>
              <a:rPr lang="ko-KR" altLang="en-US" dirty="0"/>
              <a:t>차량 </a:t>
            </a:r>
            <a:r>
              <a:rPr lang="en-US" altLang="ko-KR" dirty="0"/>
              <a:t>2</a:t>
            </a:r>
            <a:r>
              <a:rPr lang="ko-KR" altLang="en-US" dirty="0"/>
              <a:t>부제 프로그램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53" y="1052736"/>
            <a:ext cx="5625295" cy="3852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29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생존율 출력 프로그램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80" y="1052736"/>
            <a:ext cx="5177641" cy="329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662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생존율 출력 프로그램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21" y="1124744"/>
            <a:ext cx="5578558" cy="367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924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3 – </a:t>
            </a:r>
            <a:r>
              <a:rPr lang="ko-KR" altLang="en-US" dirty="0"/>
              <a:t>전기 요금 계산기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88" y="1196752"/>
            <a:ext cx="6187825" cy="331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618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3 – </a:t>
            </a:r>
            <a:r>
              <a:rPr lang="ko-KR" altLang="en-US" dirty="0"/>
              <a:t>전기 요금 계산기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88" y="980728"/>
            <a:ext cx="6187825" cy="493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16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02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조건문이란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특정 조건에 따라서 실행의 흐름을 달리해야 하는 경우에 사용함</a:t>
            </a:r>
            <a:endParaRPr lang="en-US" altLang="ko-KR" dirty="0"/>
          </a:p>
          <a:p>
            <a:pPr lvl="1"/>
            <a:r>
              <a:rPr lang="ko-KR" altLang="en-US" dirty="0" err="1"/>
              <a:t>조건문은</a:t>
            </a:r>
            <a:r>
              <a:rPr lang="ko-KR" altLang="en-US" dirty="0"/>
              <a:t> 주어진 조건에 따라 서로 다른 실행을 할 수 있도록 하는 구문임</a:t>
            </a:r>
            <a:endParaRPr lang="en-US" altLang="ko-KR" dirty="0"/>
          </a:p>
          <a:p>
            <a:pPr lvl="1"/>
            <a:r>
              <a:rPr lang="ko-KR" altLang="en-US" dirty="0" err="1"/>
              <a:t>조건문을</a:t>
            </a:r>
            <a:r>
              <a:rPr lang="ko-KR" altLang="en-US" dirty="0"/>
              <a:t> 사용하는 예 </a:t>
            </a:r>
            <a:r>
              <a:rPr lang="en-US" altLang="ko-KR" dirty="0"/>
              <a:t>: </a:t>
            </a:r>
            <a:r>
              <a:rPr lang="ko-KR" altLang="en-US" dirty="0"/>
              <a:t>주말에는 </a:t>
            </a:r>
            <a:r>
              <a:rPr lang="ko-KR" altLang="en-US" dirty="0" err="1"/>
              <a:t>스마트폰의</a:t>
            </a:r>
            <a:r>
              <a:rPr lang="ko-KR" altLang="en-US" dirty="0"/>
              <a:t> </a:t>
            </a:r>
            <a:r>
              <a:rPr lang="ko-KR" altLang="en-US" dirty="0" err="1"/>
              <a:t>알람이</a:t>
            </a:r>
            <a:r>
              <a:rPr lang="ko-KR" altLang="en-US" dirty="0"/>
              <a:t> 울리지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조건문을</a:t>
            </a:r>
            <a:r>
              <a:rPr lang="ko-KR" altLang="en-US" dirty="0"/>
              <a:t> 잘못 사용하면 예상치 못한 결과로 불편함을 줄 수 있음</a:t>
            </a:r>
          </a:p>
        </p:txBody>
      </p:sp>
      <p:pic>
        <p:nvPicPr>
          <p:cNvPr id="6146" name="Picture 2" descr="D:\01_출간예정\파이썬CT\04_기타\03_부속자료\04_그림&amp;표\6장\그림 6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8920"/>
            <a:ext cx="4514579" cy="1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01_출간예정\파이썬CT\04_기타\03_부속자료\04_그림&amp;표\6장\그림 6-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66" y="4941168"/>
            <a:ext cx="2559268" cy="16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8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03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if</a:t>
            </a:r>
            <a:r>
              <a:rPr lang="ko-KR" altLang="en-US" sz="4000" b="1" dirty="0">
                <a:latin typeface="+mn-ea"/>
                <a:ea typeface="+mn-ea"/>
              </a:rPr>
              <a:t>문</a:t>
            </a:r>
            <a:r>
              <a:rPr lang="en-US" altLang="ko-KR" sz="4000" b="1" dirty="0">
                <a:latin typeface="+mn-ea"/>
                <a:ea typeface="+mn-ea"/>
              </a:rPr>
              <a:t>: </a:t>
            </a:r>
            <a:r>
              <a:rPr lang="ko-KR" altLang="en-US" sz="4000" b="1" dirty="0">
                <a:latin typeface="+mn-ea"/>
                <a:ea typeface="+mn-ea"/>
              </a:rPr>
              <a:t>기본 </a:t>
            </a:r>
            <a:r>
              <a:rPr lang="ko-KR" altLang="en-US" sz="4000" b="1" dirty="0" err="1">
                <a:latin typeface="+mn-ea"/>
                <a:ea typeface="+mn-ea"/>
              </a:rPr>
              <a:t>조건문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조건문의 기본적인 구문으로 사용 빈도가 가장 높음</a:t>
            </a:r>
            <a:endParaRPr lang="en-US" altLang="ko-KR" dirty="0"/>
          </a:p>
          <a:p>
            <a:pPr lvl="2"/>
            <a:r>
              <a:rPr lang="en-US" altLang="ko-KR" b="1" dirty="0"/>
              <a:t>if </a:t>
            </a:r>
            <a:r>
              <a:rPr lang="ko-KR" altLang="en-US" b="1" dirty="0"/>
              <a:t>키워드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조건문을</a:t>
            </a:r>
            <a:r>
              <a:rPr lang="ko-KR" altLang="en-US" dirty="0"/>
              <a:t> 선언하기 위한 키워드로 ‘만약 </a:t>
            </a:r>
            <a:r>
              <a:rPr lang="en-US" altLang="ko-KR" dirty="0"/>
              <a:t>~ </a:t>
            </a:r>
            <a:r>
              <a:rPr lang="ko-KR" altLang="en-US" dirty="0"/>
              <a:t>라면’으로 해석함</a:t>
            </a:r>
            <a:endParaRPr lang="en-US" altLang="ko-KR" dirty="0"/>
          </a:p>
          <a:p>
            <a:pPr lvl="2"/>
            <a:r>
              <a:rPr lang="ko-KR" altLang="en-US" b="1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특정 조건을 기술함</a:t>
            </a:r>
            <a:r>
              <a:rPr lang="en-US" altLang="ko-KR" dirty="0"/>
              <a:t>. </a:t>
            </a:r>
            <a:r>
              <a:rPr lang="ko-KR" altLang="en-US" dirty="0" err="1"/>
              <a:t>조건식의</a:t>
            </a:r>
            <a:r>
              <a:rPr lang="ko-KR" altLang="en-US" dirty="0"/>
              <a:t> 결과에 따라 실행문의 실행 여부가 결정됨</a:t>
            </a:r>
            <a:endParaRPr lang="en-US" altLang="ko-KR" dirty="0"/>
          </a:p>
          <a:p>
            <a:pPr lvl="2"/>
            <a:r>
              <a:rPr lang="ko-KR" altLang="en-US" b="1" dirty="0"/>
              <a:t>콜론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코드 블록의 시작을 나타내는 것으로 콜론 이후부터가 실행될 문장임</a:t>
            </a:r>
            <a:endParaRPr lang="en-US" altLang="ko-KR" dirty="0"/>
          </a:p>
          <a:p>
            <a:pPr lvl="2"/>
            <a:r>
              <a:rPr lang="ko-KR" altLang="en-US" b="1" dirty="0" err="1"/>
              <a:t>실행문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조건식의</a:t>
            </a:r>
            <a:r>
              <a:rPr lang="ko-KR" altLang="en-US" dirty="0"/>
              <a:t> 결과가 참</a:t>
            </a:r>
            <a:r>
              <a:rPr lang="en-US" altLang="ko-KR" dirty="0"/>
              <a:t>(True)</a:t>
            </a:r>
            <a:r>
              <a:rPr lang="ko-KR" altLang="en-US" dirty="0"/>
              <a:t>일 경우 실행하는 명령문임</a:t>
            </a:r>
            <a:r>
              <a:rPr lang="en-US" altLang="ko-KR" dirty="0"/>
              <a:t> </a:t>
            </a:r>
            <a:r>
              <a:rPr lang="ko-KR" altLang="en-US" dirty="0"/>
              <a:t>조건식이 거짓</a:t>
            </a:r>
            <a:r>
              <a:rPr lang="en-US" altLang="ko-KR" dirty="0"/>
              <a:t>(False)</a:t>
            </a:r>
            <a:r>
              <a:rPr lang="ko-KR" altLang="en-US" dirty="0"/>
              <a:t>이면 실행되지 않음</a:t>
            </a:r>
          </a:p>
        </p:txBody>
      </p:sp>
      <p:pic>
        <p:nvPicPr>
          <p:cNvPr id="7170" name="Picture 2" descr="D:\01_출간예정\파이썬CT\04_기타\03_부속자료\04_그림&amp;표\6장\그림 6-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03" y="3717032"/>
            <a:ext cx="3229195" cy="19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38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8350</TotalTime>
  <Words>1078</Words>
  <Application>Microsoft Office PowerPoint</Application>
  <PresentationFormat>화면 슬라이드 쇼(4:3)</PresentationFormat>
  <Paragraphs>229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맑은 고딕</vt:lpstr>
      <vt:lpstr>Arial</vt:lpstr>
      <vt:lpstr>Wingdings</vt:lpstr>
      <vt:lpstr>HY견고딕</vt:lpstr>
      <vt:lpstr>Office 테마</vt:lpstr>
      <vt:lpstr>PowerPoint 프레젠테이션</vt:lpstr>
      <vt:lpstr>PowerPoint 프레젠테이션</vt:lpstr>
      <vt:lpstr>PowerPoint 프레젠테이션</vt:lpstr>
      <vt:lpstr>이 장에서 만들 프로그램 </vt:lpstr>
      <vt:lpstr>이 장에서 만들 프로그램 </vt:lpstr>
      <vt:lpstr>PowerPoint 프레젠테이션</vt:lpstr>
      <vt:lpstr>조건문이란?</vt:lpstr>
      <vt:lpstr>PowerPoint 프레젠테이션</vt:lpstr>
      <vt:lpstr>if문</vt:lpstr>
      <vt:lpstr>if문</vt:lpstr>
      <vt:lpstr>if문</vt:lpstr>
      <vt:lpstr>문제 해결</vt:lpstr>
      <vt:lpstr>PowerPoint 프레젠테이션</vt:lpstr>
      <vt:lpstr>코드 블록</vt:lpstr>
      <vt:lpstr>코드 블록</vt:lpstr>
      <vt:lpstr>코드 블록</vt:lpstr>
      <vt:lpstr>코드 블록</vt:lpstr>
      <vt:lpstr>코드 블록</vt:lpstr>
      <vt:lpstr>확인 문제</vt:lpstr>
      <vt:lpstr>PowerPoint 프레젠테이션</vt:lpstr>
      <vt:lpstr>if문 vs if~else문</vt:lpstr>
      <vt:lpstr>if문 vs if~else문</vt:lpstr>
      <vt:lpstr>양자택일을 위한 if~else문</vt:lpstr>
      <vt:lpstr>양자택일을 위한 if~else문</vt:lpstr>
      <vt:lpstr>양자택일을 위한 if~else문</vt:lpstr>
      <vt:lpstr>pass 키워드</vt:lpstr>
      <vt:lpstr>pass 키워드</vt:lpstr>
      <vt:lpstr>문제 해결</vt:lpstr>
      <vt:lpstr>확인 문제</vt:lpstr>
      <vt:lpstr>확인 문제</vt:lpstr>
      <vt:lpstr>PowerPoint 프레젠테이션</vt:lpstr>
      <vt:lpstr>if~elif문</vt:lpstr>
      <vt:lpstr>if~elif문</vt:lpstr>
      <vt:lpstr>if~elif문</vt:lpstr>
      <vt:lpstr>if~elif문</vt:lpstr>
      <vt:lpstr>if~elif문</vt:lpstr>
      <vt:lpstr>문제 해결</vt:lpstr>
      <vt:lpstr>문제 해결</vt:lpstr>
      <vt:lpstr>확인 문제</vt:lpstr>
      <vt:lpstr>PowerPoint 프레젠테이션</vt:lpstr>
      <vt:lpstr>중첩 조건문이란?</vt:lpstr>
      <vt:lpstr>중첩 조건문</vt:lpstr>
      <vt:lpstr>문제 해결</vt:lpstr>
      <vt:lpstr>확인 문제</vt:lpstr>
      <vt:lpstr>PowerPoint 프레젠테이션</vt:lpstr>
      <vt:lpstr>그리기를 중단했다가 다시 그리기</vt:lpstr>
      <vt:lpstr>그리기를 중단했다가 다시 그리기</vt:lpstr>
      <vt:lpstr>도형 채색하기</vt:lpstr>
      <vt:lpstr>도형 채색하기</vt:lpstr>
      <vt:lpstr>PowerPoint 프레젠테이션</vt:lpstr>
      <vt:lpstr>실전 예제1- 차량 2부제 프로그램</vt:lpstr>
      <vt:lpstr>실전 예제1- 차량 2부제 프로그램</vt:lpstr>
      <vt:lpstr>실전 예제2 – 생존율 출력 프로그램</vt:lpstr>
      <vt:lpstr>실전 예제2 – 생존율 출력 프로그램</vt:lpstr>
      <vt:lpstr>실전 예제3 – 전기 요금 계산기</vt:lpstr>
      <vt:lpstr>실전 예제3 – 전기 요금 계산기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 규영</cp:lastModifiedBy>
  <cp:revision>797</cp:revision>
  <dcterms:created xsi:type="dcterms:W3CDTF">2012-07-11T10:23:22Z</dcterms:created>
  <dcterms:modified xsi:type="dcterms:W3CDTF">2021-08-26T07:54:38Z</dcterms:modified>
</cp:coreProperties>
</file>